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38"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F8F40-01BE-4106-9BC9-41DAE2A586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EABE8F-A37B-4DA6-A03F-B1E9AFB0A4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9B121B-BC5A-43DA-A0CF-9660A7BED83F}"/>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AC45E467-ABFA-4716-B516-104AA49D5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9A3C32-0945-4AA6-AE76-293D593B33AD}"/>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324373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5174-E730-442C-A067-5D94A7527C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878E64-8417-44F1-B3A8-78C51EDD61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ADA78-F62C-413B-8C0E-85B5EA73AD4B}"/>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5C4EB458-E2F1-411F-B555-8CF5DB7D0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915A74-5167-402C-A08D-A008EC6CD55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97608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90A32C-34DA-4EF0-9A8C-1DFF44D135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AA06EC-E83B-4C30-AF5F-2E5F5FD127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9A00C2-AF95-4767-963B-FEDA5878DA2E}"/>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E20710D5-2DC0-4772-B2DD-730F9CC292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149514-7FE5-4D5F-9858-C4F86FF1AE9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357707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F3F99-A8B8-45C5-9C04-7AAB77CDEF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F2E5FB-EDFD-45FE-8772-B0777A97A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956047-FE80-47A7-97ED-BFBB0BD163CA}"/>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77DFA686-13E6-4461-9EE1-872E0A3D45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0068C7-5909-40A4-88F3-96FB3D474968}"/>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405533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F657-0FBC-4EF4-8535-83160D7434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261356-918C-4EAA-A7E5-4B42EDE0C6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594EAC-188E-4993-A01C-8F6349A88232}"/>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F6730A82-B70F-452B-A626-FAB7665699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E53FAA-DDDF-46F7-9FB3-CE019AE82971}"/>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164561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848D7-32E1-44AD-9BF0-0CFA4DE1A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CF7BF9-1ACC-459B-A52F-DCFE87DB28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956C29-45A8-4B79-B036-36169A34B8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A82BA2-3818-4467-98DC-9F151AD53ECF}"/>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6" name="Footer Placeholder 5">
            <a:extLst>
              <a:ext uri="{FF2B5EF4-FFF2-40B4-BE49-F238E27FC236}">
                <a16:creationId xmlns:a16="http://schemas.microsoft.com/office/drawing/2014/main" id="{F1B8F129-6DE0-4998-8368-96804C075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AB293-1DE2-4E8B-B98C-9C568750A54A}"/>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687376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E6788-1449-4939-9F42-408A002C0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2097B4-BE56-4708-8757-52FFA496E4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2517B6-5B38-431C-91E4-6595FFAF31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0B74F3-064E-41F1-BA3E-695FE4D011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F7D249-AFBE-4F54-BFB7-4F8F869589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9222A6-EF17-4CE9-BFED-C0E3AB1427FB}"/>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8" name="Footer Placeholder 7">
            <a:extLst>
              <a:ext uri="{FF2B5EF4-FFF2-40B4-BE49-F238E27FC236}">
                <a16:creationId xmlns:a16="http://schemas.microsoft.com/office/drawing/2014/main" id="{5A6A896F-9CD2-409B-A9DB-B9F7D37B54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06F489-FDEE-454F-9217-FB7A58CCD4A6}"/>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33165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9E30C-E69D-4E3A-9FC9-8175204990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BC2830-82E4-4CBD-8839-3766B8A800DC}"/>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4" name="Footer Placeholder 3">
            <a:extLst>
              <a:ext uri="{FF2B5EF4-FFF2-40B4-BE49-F238E27FC236}">
                <a16:creationId xmlns:a16="http://schemas.microsoft.com/office/drawing/2014/main" id="{1E60C69E-7268-4F2E-8697-884044FC850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53A942-F1CB-4CDC-AA41-E1E0CF803A81}"/>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90410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0307C-4183-43D0-AF20-B12774E78E3E}"/>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3" name="Footer Placeholder 2">
            <a:extLst>
              <a:ext uri="{FF2B5EF4-FFF2-40B4-BE49-F238E27FC236}">
                <a16:creationId xmlns:a16="http://schemas.microsoft.com/office/drawing/2014/main" id="{4125EF18-469A-4A89-A519-8C4B4B2A49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60B269-EA1C-4FC6-AC68-764AD96556C3}"/>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701706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34ED1-BAE7-44F7-AA30-E76CEE85A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51E94E-5896-436D-86D1-EC7F70A2A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085791-3DF2-4087-8E0F-CB727E65F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715B13-9F38-42C3-BA98-A88F387D12E9}"/>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6" name="Footer Placeholder 5">
            <a:extLst>
              <a:ext uri="{FF2B5EF4-FFF2-40B4-BE49-F238E27FC236}">
                <a16:creationId xmlns:a16="http://schemas.microsoft.com/office/drawing/2014/main" id="{AA065E75-5E38-47B1-ADB8-1473E259D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545E53-C1C3-49CB-B866-265F208FB7F5}"/>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64685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B429-3D93-421A-A365-D2460EEBFB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E6CA2F-138D-4871-8315-960BC547A8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4A0EAD-31BE-4F64-BFD5-58FEA4550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B28F8-AB7A-4502-9299-A338DF8BD0FC}"/>
              </a:ext>
            </a:extLst>
          </p:cNvPr>
          <p:cNvSpPr>
            <a:spLocks noGrp="1"/>
          </p:cNvSpPr>
          <p:nvPr>
            <p:ph type="dt" sz="half" idx="10"/>
          </p:nvPr>
        </p:nvSpPr>
        <p:spPr/>
        <p:txBody>
          <a:bodyPr/>
          <a:lstStyle/>
          <a:p>
            <a:fld id="{8C0504EE-8C96-4108-9C23-55BBF3200CB2}" type="datetimeFigureOut">
              <a:rPr lang="en-US" smtClean="0"/>
              <a:t>7/30/2021</a:t>
            </a:fld>
            <a:endParaRPr lang="en-US"/>
          </a:p>
        </p:txBody>
      </p:sp>
      <p:sp>
        <p:nvSpPr>
          <p:cNvPr id="6" name="Footer Placeholder 5">
            <a:extLst>
              <a:ext uri="{FF2B5EF4-FFF2-40B4-BE49-F238E27FC236}">
                <a16:creationId xmlns:a16="http://schemas.microsoft.com/office/drawing/2014/main" id="{5E9599FC-6300-48E3-81EE-19C4D0E787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01EEC9-61D9-4673-9FD6-5AEC2F817277}"/>
              </a:ext>
            </a:extLst>
          </p:cNvPr>
          <p:cNvSpPr>
            <a:spLocks noGrp="1"/>
          </p:cNvSpPr>
          <p:nvPr>
            <p:ph type="sldNum" sz="quarter" idx="12"/>
          </p:nvPr>
        </p:nvSpPr>
        <p:spPr/>
        <p:txBody>
          <a:bodyPr/>
          <a:lstStyle/>
          <a:p>
            <a:fld id="{9A8B3E75-6354-4031-BDBC-7AF4F7E1011D}" type="slidenum">
              <a:rPr lang="en-US" smtClean="0"/>
              <a:t>‹#›</a:t>
            </a:fld>
            <a:endParaRPr lang="en-US"/>
          </a:p>
        </p:txBody>
      </p:sp>
    </p:spTree>
    <p:extLst>
      <p:ext uri="{BB962C8B-B14F-4D97-AF65-F5344CB8AC3E}">
        <p14:creationId xmlns:p14="http://schemas.microsoft.com/office/powerpoint/2010/main" val="226857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BE57B5-1B0C-49A3-944E-EE0A40B830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990F2F-37F0-4E28-B54E-CC187B2F18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AE6CC-35DE-4CF4-A325-63C57C301F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504EE-8C96-4108-9C23-55BBF3200CB2}" type="datetimeFigureOut">
              <a:rPr lang="en-US" smtClean="0"/>
              <a:t>7/30/2021</a:t>
            </a:fld>
            <a:endParaRPr lang="en-US"/>
          </a:p>
        </p:txBody>
      </p:sp>
      <p:sp>
        <p:nvSpPr>
          <p:cNvPr id="5" name="Footer Placeholder 4">
            <a:extLst>
              <a:ext uri="{FF2B5EF4-FFF2-40B4-BE49-F238E27FC236}">
                <a16:creationId xmlns:a16="http://schemas.microsoft.com/office/drawing/2014/main" id="{BDA98711-2802-4A8C-B888-E04BCB5B0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0AA13B-6094-4594-B643-BBE84B595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B3E75-6354-4031-BDBC-7AF4F7E1011D}" type="slidenum">
              <a:rPr lang="en-US" smtClean="0"/>
              <a:t>‹#›</a:t>
            </a:fld>
            <a:endParaRPr lang="en-US"/>
          </a:p>
        </p:txBody>
      </p:sp>
    </p:spTree>
    <p:extLst>
      <p:ext uri="{BB962C8B-B14F-4D97-AF65-F5344CB8AC3E}">
        <p14:creationId xmlns:p14="http://schemas.microsoft.com/office/powerpoint/2010/main" val="200233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C6B5C1-331E-4510-B895-DA0176B778A2}"/>
              </a:ext>
            </a:extLst>
          </p:cNvPr>
          <p:cNvSpPr>
            <a:spLocks noGrp="1"/>
          </p:cNvSpPr>
          <p:nvPr>
            <p:ph type="title"/>
          </p:nvPr>
        </p:nvSpPr>
        <p:spPr/>
        <p:txBody>
          <a:bodyPr/>
          <a:lstStyle/>
          <a:p>
            <a:pPr algn="ctr"/>
            <a:r>
              <a:rPr lang="en-US" dirty="0">
                <a:latin typeface="Imprint MT Shadow" panose="04020605060303030202" pitchFamily="82" charset="0"/>
              </a:rPr>
              <a:t>Responsive Liturgy for the Sacrament of Holy Communion</a:t>
            </a:r>
          </a:p>
        </p:txBody>
      </p:sp>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1825624"/>
            <a:ext cx="10515600" cy="4956175"/>
          </a:xfrm>
        </p:spPr>
        <p:txBody>
          <a:bodyPr>
            <a:normAutofit fontScale="92500" lnSpcReduction="20000"/>
          </a:bodyPr>
          <a:lstStyle/>
          <a:p>
            <a:pPr marL="0" marR="0" indent="0">
              <a:lnSpc>
                <a:spcPct val="107000"/>
              </a:lnSpc>
              <a:spcBef>
                <a:spcPts val="0"/>
              </a:spcBef>
              <a:spcAft>
                <a:spcPts val="800"/>
              </a:spcAft>
              <a:buNone/>
            </a:pPr>
            <a:r>
              <a:rPr lang="en-US" sz="4800" dirty="0">
                <a:effectLst/>
                <a:latin typeface="Calibri" panose="020F0502020204030204" pitchFamily="34" charset="0"/>
                <a:ea typeface="Calibri" panose="020F0502020204030204" pitchFamily="34" charset="0"/>
                <a:cs typeface="Times New Roman" panose="02020603050405020304" pitchFamily="18" charset="0"/>
              </a:rPr>
              <a:t>Pastor: Let us gather around the table with the offering of bread and drink upon it and the promise of the living Christ among us. This is the welcome table of God where all who seek to be at peace with their neighbor and all who seek the mercy of God in Christ are embraced. Come, for we are invited into this holy mystery. Come.</a:t>
            </a:r>
          </a:p>
          <a:p>
            <a:endParaRPr lang="en-US" dirty="0"/>
          </a:p>
        </p:txBody>
      </p:sp>
    </p:spTree>
    <p:extLst>
      <p:ext uri="{BB962C8B-B14F-4D97-AF65-F5344CB8AC3E}">
        <p14:creationId xmlns:p14="http://schemas.microsoft.com/office/powerpoint/2010/main" val="377532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lnSpcReduction="10000"/>
          </a:bodyPr>
          <a:lstStyle/>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People: We are ready!</a:t>
            </a: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Pastor: We remember that on the night of betrayal and desertion, and on the eve of death, Jesus gathered the disciples for the feast of the Passover. Jesus took bread, and after giving thanks to you, broke it, and gave it to the disciples, saying: “This is my body which is for you. Do this in remembrance of me.” In the same way also the cup, after supper, saying: “This cup is the new covenant in my blood. Do this, as often as you drink it, in remembrance of me.”</a:t>
            </a:r>
          </a:p>
        </p:txBody>
      </p:sp>
    </p:spTree>
    <p:extLst>
      <p:ext uri="{BB962C8B-B14F-4D97-AF65-F5344CB8AC3E}">
        <p14:creationId xmlns:p14="http://schemas.microsoft.com/office/powerpoint/2010/main" val="23160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a:bodyPr>
          <a:lstStyle/>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All: Christ’s death, O God, we proclaim. Christ’s resurrection we declare. Christ’s coming we await. Glory be to you, O God. </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Pastor: Come, Holy Spirit. Come. Open our eyes to the mystery of Christ’s presence in these ordinary things in these our ordinary lives. May they be for us the very essence of the living Christ in our midst. Through the broken bread…</a:t>
            </a:r>
          </a:p>
        </p:txBody>
      </p:sp>
    </p:spTree>
    <p:extLst>
      <p:ext uri="{BB962C8B-B14F-4D97-AF65-F5344CB8AC3E}">
        <p14:creationId xmlns:p14="http://schemas.microsoft.com/office/powerpoint/2010/main" val="43294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a:bodyPr>
          <a:lstStyle/>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People: We participate in the body of Christ.</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Pastor: Through the cup of blessing…</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People: We participate in the new life Christ gives.</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Pastor: These are the gifts of God for the people of God. Take them in remembrance that Christ died and was raised for you.</a:t>
            </a:r>
          </a:p>
        </p:txBody>
      </p:sp>
    </p:spTree>
    <p:extLst>
      <p:ext uri="{BB962C8B-B14F-4D97-AF65-F5344CB8AC3E}">
        <p14:creationId xmlns:p14="http://schemas.microsoft.com/office/powerpoint/2010/main" val="486085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4">
            <a:extLst>
              <a:ext uri="{FF2B5EF4-FFF2-40B4-BE49-F238E27FC236}">
                <a16:creationId xmlns:a16="http://schemas.microsoft.com/office/drawing/2014/main" id="{606EA1A1-689E-4FC8-9F62-3E61A425F299}"/>
              </a:ext>
            </a:extLst>
          </p:cNvPr>
          <p:cNvSpPr txBox="1">
            <a:spLocks/>
          </p:cNvSpPr>
          <p:nvPr/>
        </p:nvSpPr>
        <p:spPr>
          <a:xfrm>
            <a:off x="990600" y="219076"/>
            <a:ext cx="10515600" cy="67151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Bef>
                <a:spcPts val="0"/>
              </a:spcBef>
              <a:spcAft>
                <a:spcPts val="800"/>
              </a:spcAft>
              <a:buFont typeface="Arial" panose="020B0604020202020204" pitchFamily="34" charset="0"/>
              <a:buNone/>
            </a:pPr>
            <a:r>
              <a:rPr lang="en-US" sz="4000" i="1">
                <a:latin typeface="Calibri" panose="020F0502020204030204" pitchFamily="34" charset="0"/>
                <a:ea typeface="Calibri" panose="020F0502020204030204" pitchFamily="34" charset="0"/>
                <a:cs typeface="Times New Roman" panose="02020603050405020304" pitchFamily="18" charset="0"/>
              </a:rPr>
              <a:t>Distribution of the elements</a:t>
            </a:r>
          </a:p>
          <a:p>
            <a:pPr marL="0" indent="0">
              <a:lnSpc>
                <a:spcPct val="107000"/>
              </a:lnSpc>
              <a:spcBef>
                <a:spcPts val="0"/>
              </a:spcBef>
              <a:spcAft>
                <a:spcPts val="800"/>
              </a:spcAft>
              <a:buFont typeface="Arial" panose="020B0604020202020204" pitchFamily="34" charset="0"/>
              <a:buNone/>
            </a:pPr>
            <a:endParaRPr lang="en-US" sz="4000" i="1">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i="1">
                <a:latin typeface="Calibri" panose="020F0502020204030204" pitchFamily="34" charset="0"/>
                <a:ea typeface="Calibri" panose="020F0502020204030204" pitchFamily="34" charset="0"/>
                <a:cs typeface="Times New Roman" panose="02020603050405020304" pitchFamily="18" charset="0"/>
              </a:rPr>
              <a:t>After all have received the bread…</a:t>
            </a:r>
          </a:p>
          <a:p>
            <a:pPr marL="0" indent="0">
              <a:lnSpc>
                <a:spcPct val="107000"/>
              </a:lnSpc>
              <a:spcBef>
                <a:spcPts val="0"/>
              </a:spcBef>
              <a:spcAft>
                <a:spcPts val="800"/>
              </a:spcAft>
              <a:buFont typeface="Arial" panose="020B0604020202020204" pitchFamily="34" charset="0"/>
              <a:buNone/>
            </a:pPr>
            <a:endParaRPr lang="en-US" sz="40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a:latin typeface="Calibri" panose="020F0502020204030204" pitchFamily="34" charset="0"/>
                <a:ea typeface="Calibri" panose="020F0502020204030204" pitchFamily="34" charset="0"/>
                <a:cs typeface="Times New Roman" panose="02020603050405020304" pitchFamily="18" charset="0"/>
              </a:rPr>
              <a:t>Pastor: Take and eat, this is the body of Christ, broken for you.</a:t>
            </a:r>
          </a:p>
          <a:p>
            <a:pPr marL="0" indent="0">
              <a:lnSpc>
                <a:spcPct val="107000"/>
              </a:lnSpc>
              <a:spcBef>
                <a:spcPts val="0"/>
              </a:spcBef>
              <a:spcAft>
                <a:spcPts val="800"/>
              </a:spcAft>
              <a:buFont typeface="Arial" panose="020B0604020202020204" pitchFamily="34" charset="0"/>
              <a:buNone/>
            </a:pPr>
            <a:endParaRPr lang="en-US" sz="400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Font typeface="Arial" panose="020B0604020202020204" pitchFamily="34" charset="0"/>
              <a:buNone/>
            </a:pPr>
            <a:r>
              <a:rPr lang="en-US" sz="4000">
                <a:latin typeface="Calibri" panose="020F0502020204030204" pitchFamily="34" charset="0"/>
                <a:ea typeface="Calibri" panose="020F0502020204030204" pitchFamily="34" charset="0"/>
                <a:cs typeface="Times New Roman" panose="02020603050405020304" pitchFamily="18" charset="0"/>
              </a:rPr>
              <a:t>People: Amen!</a:t>
            </a:r>
            <a:endParaRPr lang="en-US"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2634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a:bodyPr>
          <a:lstStyle/>
          <a:p>
            <a:pPr marL="0" marR="0" indent="0">
              <a:lnSpc>
                <a:spcPct val="107000"/>
              </a:lnSpc>
              <a:spcBef>
                <a:spcPts val="0"/>
              </a:spcBef>
              <a:spcAft>
                <a:spcPts val="800"/>
              </a:spcAft>
              <a:buNone/>
            </a:pPr>
            <a:r>
              <a:rPr lang="en-US" sz="4000" i="1" dirty="0">
                <a:effectLst/>
                <a:latin typeface="Calibri" panose="020F0502020204030204" pitchFamily="34" charset="0"/>
                <a:ea typeface="Calibri" panose="020F0502020204030204" pitchFamily="34" charset="0"/>
                <a:cs typeface="Times New Roman" panose="02020603050405020304" pitchFamily="18" charset="0"/>
              </a:rPr>
              <a:t>After all have received the cup…</a:t>
            </a:r>
          </a:p>
          <a:p>
            <a:pPr marL="0" marR="0" indent="0">
              <a:lnSpc>
                <a:spcPct val="107000"/>
              </a:lnSpc>
              <a:spcBef>
                <a:spcPts val="0"/>
              </a:spcBef>
              <a:spcAft>
                <a:spcPts val="800"/>
              </a:spcAft>
              <a:buNone/>
            </a:pPr>
            <a:endParaRPr lang="en-US" sz="40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Pastor: Take and drink, this is the cup of the new covenant, poured out for you.</a:t>
            </a:r>
          </a:p>
          <a:p>
            <a:pPr marL="0" marR="0" indent="0">
              <a:lnSpc>
                <a:spcPct val="107000"/>
              </a:lnSpc>
              <a:spcBef>
                <a:spcPts val="0"/>
              </a:spcBef>
              <a:spcAft>
                <a:spcPts val="800"/>
              </a:spcAft>
              <a:buNone/>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People: Amen!</a:t>
            </a:r>
          </a:p>
        </p:txBody>
      </p:sp>
    </p:spTree>
    <p:extLst>
      <p:ext uri="{BB962C8B-B14F-4D97-AF65-F5344CB8AC3E}">
        <p14:creationId xmlns:p14="http://schemas.microsoft.com/office/powerpoint/2010/main" val="372271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60051C3-989B-4E3A-9D74-1BF3C06009DD}"/>
              </a:ext>
            </a:extLst>
          </p:cNvPr>
          <p:cNvSpPr>
            <a:spLocks noGrp="1"/>
          </p:cNvSpPr>
          <p:nvPr>
            <p:ph idx="1"/>
          </p:nvPr>
        </p:nvSpPr>
        <p:spPr>
          <a:xfrm>
            <a:off x="838200" y="66676"/>
            <a:ext cx="10515600" cy="6715124"/>
          </a:xfrm>
        </p:spPr>
        <p:txBody>
          <a:bodyPr>
            <a:normAutofit fontScale="92500" lnSpcReduction="20000"/>
          </a:bodyPr>
          <a:lstStyle/>
          <a:p>
            <a:pPr marL="0" marR="0" indent="0">
              <a:lnSpc>
                <a:spcPct val="107000"/>
              </a:lnSpc>
              <a:spcBef>
                <a:spcPts val="0"/>
              </a:spcBef>
              <a:spcAft>
                <a:spcPts val="800"/>
              </a:spcAft>
              <a:buNone/>
            </a:pPr>
            <a:r>
              <a:rPr lang="en-US" sz="4000" b="1" dirty="0">
                <a:effectLst/>
                <a:latin typeface="Calibri" panose="020F0502020204030204" pitchFamily="34" charset="0"/>
                <a:ea typeface="Calibri" panose="020F0502020204030204" pitchFamily="34" charset="0"/>
                <a:cs typeface="Times New Roman" panose="02020603050405020304" pitchFamily="18" charset="0"/>
              </a:rPr>
              <a:t>Prayer of Thanksgiving</a:t>
            </a:r>
          </a:p>
          <a:p>
            <a:pPr marL="0" marR="0" indent="0">
              <a:lnSpc>
                <a:spcPct val="107000"/>
              </a:lnSpc>
              <a:spcBef>
                <a:spcPts val="0"/>
              </a:spcBef>
              <a:spcAft>
                <a:spcPts val="800"/>
              </a:spcAft>
              <a:buNone/>
            </a:pPr>
            <a:r>
              <a:rPr lang="en-US" sz="4300" dirty="0">
                <a:effectLst/>
                <a:latin typeface="Calibri" panose="020F0502020204030204" pitchFamily="34" charset="0"/>
                <a:ea typeface="Calibri" panose="020F0502020204030204" pitchFamily="34" charset="0"/>
                <a:cs typeface="Times New Roman" panose="02020603050405020304" pitchFamily="18" charset="0"/>
              </a:rPr>
              <a:t>Pastor: Let us pray.</a:t>
            </a:r>
          </a:p>
          <a:p>
            <a:pPr marL="0" marR="0" indent="0">
              <a:lnSpc>
                <a:spcPct val="107000"/>
              </a:lnSpc>
              <a:spcBef>
                <a:spcPts val="0"/>
              </a:spcBef>
              <a:spcAft>
                <a:spcPts val="800"/>
              </a:spcAft>
              <a:buNone/>
            </a:pPr>
            <a:endParaRPr lang="en-US" sz="43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4300" dirty="0">
                <a:effectLst/>
                <a:latin typeface="Calibri" panose="020F0502020204030204" pitchFamily="34" charset="0"/>
                <a:ea typeface="Calibri" panose="020F0502020204030204" pitchFamily="34" charset="0"/>
                <a:cs typeface="Times New Roman" panose="02020603050405020304" pitchFamily="18" charset="0"/>
              </a:rPr>
              <a:t>All: Almighty God, we give you thanks for the gift of our Savior’s presence in the simplicity and splendor of this holy meal. Unite us with all who are fed by Christ’s body and blood that we may faithfully proclaim the good news of your love and that your universal church may be a rainbow of hope in an uncertain world; through Jesus Christ our Redeemer. Amen.</a:t>
            </a:r>
          </a:p>
        </p:txBody>
      </p:sp>
    </p:spTree>
    <p:extLst>
      <p:ext uri="{BB962C8B-B14F-4D97-AF65-F5344CB8AC3E}">
        <p14:creationId xmlns:p14="http://schemas.microsoft.com/office/powerpoint/2010/main" val="518836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474</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Imprint MT Shadow</vt:lpstr>
      <vt:lpstr>Office Theme</vt:lpstr>
      <vt:lpstr>Responsive Liturgy for the Sacrament of Holy Communion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Responsive Liturgy for the Sacrament of Holy Communion</dc:title>
  <dc:creator>Maxwell Martin</dc:creator>
  <cp:lastModifiedBy>Maxwell Martin</cp:lastModifiedBy>
  <cp:revision>2</cp:revision>
  <dcterms:created xsi:type="dcterms:W3CDTF">2021-07-31T00:30:55Z</dcterms:created>
  <dcterms:modified xsi:type="dcterms:W3CDTF">2021-07-31T00:47:37Z</dcterms:modified>
</cp:coreProperties>
</file>